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555" r:id="rId3"/>
    <p:sldId id="556" r:id="rId4"/>
    <p:sldId id="557" r:id="rId5"/>
    <p:sldId id="558" r:id="rId6"/>
    <p:sldId id="559" r:id="rId7"/>
    <p:sldId id="560" r:id="rId8"/>
    <p:sldId id="561" r:id="rId9"/>
    <p:sldId id="569" r:id="rId10"/>
    <p:sldId id="570" r:id="rId11"/>
    <p:sldId id="562" r:id="rId12"/>
    <p:sldId id="573" r:id="rId13"/>
    <p:sldId id="574" r:id="rId14"/>
    <p:sldId id="57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0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C29B1D6C-EB56-4511-B063-FC1150C1D8AE}"/>
    <pc:docChg chg="modSld">
      <pc:chgData name="匡宏宇" userId="6226a253-862e-4062-9583-ca90ef3a886f" providerId="ADAL" clId="{C29B1D6C-EB56-4511-B063-FC1150C1D8AE}" dt="2021-11-18T01:56:01.506" v="66" actId="113"/>
      <pc:docMkLst>
        <pc:docMk/>
      </pc:docMkLst>
      <pc:sldChg chg="modSp">
        <pc:chgData name="匡宏宇" userId="6226a253-862e-4062-9583-ca90ef3a886f" providerId="ADAL" clId="{C29B1D6C-EB56-4511-B063-FC1150C1D8AE}" dt="2021-11-18T01:56:01.506" v="66" actId="113"/>
        <pc:sldMkLst>
          <pc:docMk/>
          <pc:sldMk cId="1179420429" sldId="567"/>
        </pc:sldMkLst>
        <pc:spChg chg="mod">
          <ac:chgData name="匡宏宇" userId="6226a253-862e-4062-9583-ca90ef3a886f" providerId="ADAL" clId="{C29B1D6C-EB56-4511-B063-FC1150C1D8AE}" dt="2021-11-18T01:56:01.506" v="66" actId="113"/>
          <ac:spMkLst>
            <pc:docMk/>
            <pc:sldMk cId="1179420429" sldId="567"/>
            <ac:spMk id="3" creationId="{9386C465-317F-403E-B8D1-DBC532E57917}"/>
          </ac:spMkLst>
        </pc:spChg>
      </pc:sldChg>
    </pc:docChg>
  </pc:docChgLst>
  <pc:docChgLst>
    <pc:chgData name="匡宏宇" userId="6226a253-862e-4062-9583-ca90ef3a886f" providerId="ADAL" clId="{B9BECF9E-5253-4050-91B5-37A9CB080A98}"/>
    <pc:docChg chg="undo redo custSel addSld delSld modSld">
      <pc:chgData name="匡宏宇" userId="6226a253-862e-4062-9583-ca90ef3a886f" providerId="ADAL" clId="{B9BECF9E-5253-4050-91B5-37A9CB080A98}" dt="2022-10-31T18:26:33.731" v="3838"/>
      <pc:docMkLst>
        <pc:docMk/>
      </pc:docMkLst>
      <pc:sldChg chg="addSp modSp mod modAnim">
        <pc:chgData name="匡宏宇" userId="6226a253-862e-4062-9583-ca90ef3a886f" providerId="ADAL" clId="{B9BECF9E-5253-4050-91B5-37A9CB080A98}" dt="2022-10-31T17:35:21.025" v="770"/>
        <pc:sldMkLst>
          <pc:docMk/>
          <pc:sldMk cId="1399589404" sldId="558"/>
        </pc:sldMkLst>
        <pc:spChg chg="mod">
          <ac:chgData name="匡宏宇" userId="6226a253-862e-4062-9583-ca90ef3a886f" providerId="ADAL" clId="{B9BECF9E-5253-4050-91B5-37A9CB080A98}" dt="2022-10-31T17:33:18.209" v="730"/>
          <ac:spMkLst>
            <pc:docMk/>
            <pc:sldMk cId="1399589404" sldId="558"/>
            <ac:spMk id="3" creationId="{AB30A050-0449-4C02-8954-C3A9EB4EDF0E}"/>
          </ac:spMkLst>
        </pc:spChg>
        <pc:picChg chg="mod">
          <ac:chgData name="匡宏宇" userId="6226a253-862e-4062-9583-ca90ef3a886f" providerId="ADAL" clId="{B9BECF9E-5253-4050-91B5-37A9CB080A98}" dt="2022-10-31T17:35:09.637" v="769" actId="1076"/>
          <ac:picMkLst>
            <pc:docMk/>
            <pc:sldMk cId="1399589404" sldId="558"/>
            <ac:picMk id="7" creationId="{1A441F1B-B9E0-4434-8D37-42BA67BC8191}"/>
          </ac:picMkLst>
        </pc:picChg>
        <pc:picChg chg="add mod">
          <ac:chgData name="匡宏宇" userId="6226a253-862e-4062-9583-ca90ef3a886f" providerId="ADAL" clId="{B9BECF9E-5253-4050-91B5-37A9CB080A98}" dt="2022-10-31T17:34:15.105" v="733" actId="1076"/>
          <ac:picMkLst>
            <pc:docMk/>
            <pc:sldMk cId="1399589404" sldId="558"/>
            <ac:picMk id="8" creationId="{0792BCBC-8ABA-5D4D-9D76-D44457BAAF9B}"/>
          </ac:picMkLst>
        </pc:picChg>
        <pc:picChg chg="add mod">
          <ac:chgData name="匡宏宇" userId="6226a253-862e-4062-9583-ca90ef3a886f" providerId="ADAL" clId="{B9BECF9E-5253-4050-91B5-37A9CB080A98}" dt="2022-10-31T17:35:07.384" v="768" actId="1076"/>
          <ac:picMkLst>
            <pc:docMk/>
            <pc:sldMk cId="1399589404" sldId="558"/>
            <ac:picMk id="10" creationId="{842EBF08-C055-83FF-1F2A-F0661D60FBB8}"/>
          </ac:picMkLst>
        </pc:picChg>
      </pc:sldChg>
      <pc:sldChg chg="modSp mod">
        <pc:chgData name="匡宏宇" userId="6226a253-862e-4062-9583-ca90ef3a886f" providerId="ADAL" clId="{B9BECF9E-5253-4050-91B5-37A9CB080A98}" dt="2022-10-31T17:36:26.708" v="851" actId="27636"/>
        <pc:sldMkLst>
          <pc:docMk/>
          <pc:sldMk cId="2405705462" sldId="559"/>
        </pc:sldMkLst>
        <pc:spChg chg="mod">
          <ac:chgData name="匡宏宇" userId="6226a253-862e-4062-9583-ca90ef3a886f" providerId="ADAL" clId="{B9BECF9E-5253-4050-91B5-37A9CB080A98}" dt="2022-10-31T17:36:26.708" v="851" actId="27636"/>
          <ac:spMkLst>
            <pc:docMk/>
            <pc:sldMk cId="2405705462" sldId="559"/>
            <ac:spMk id="3" creationId="{EF3D89AB-E6FA-4038-BC3D-8B935B6FD466}"/>
          </ac:spMkLst>
        </pc:spChg>
      </pc:sldChg>
      <pc:sldChg chg="modSp mod modAnim">
        <pc:chgData name="匡宏宇" userId="6226a253-862e-4062-9583-ca90ef3a886f" providerId="ADAL" clId="{B9BECF9E-5253-4050-91B5-37A9CB080A98}" dt="2022-10-31T17:51:50.520" v="2736" actId="14100"/>
        <pc:sldMkLst>
          <pc:docMk/>
          <pc:sldMk cId="3300384164" sldId="560"/>
        </pc:sldMkLst>
        <pc:spChg chg="mod">
          <ac:chgData name="匡宏宇" userId="6226a253-862e-4062-9583-ca90ef3a886f" providerId="ADAL" clId="{B9BECF9E-5253-4050-91B5-37A9CB080A98}" dt="2022-10-31T17:44:44.703" v="1793" actId="114"/>
          <ac:spMkLst>
            <pc:docMk/>
            <pc:sldMk cId="3300384164" sldId="560"/>
            <ac:spMk id="3" creationId="{108418AC-EDC0-40AE-9137-698AB3EFD06D}"/>
          </ac:spMkLst>
        </pc:spChg>
        <pc:spChg chg="mod">
          <ac:chgData name="匡宏宇" userId="6226a253-862e-4062-9583-ca90ef3a886f" providerId="ADAL" clId="{B9BECF9E-5253-4050-91B5-37A9CB080A98}" dt="2022-10-31T17:47:47.056" v="2135"/>
          <ac:spMkLst>
            <pc:docMk/>
            <pc:sldMk cId="3300384164" sldId="560"/>
            <ac:spMk id="9" creationId="{5609AFAD-3A2F-4B3A-9395-93551545DD32}"/>
          </ac:spMkLst>
        </pc:spChg>
        <pc:spChg chg="mod">
          <ac:chgData name="匡宏宇" userId="6226a253-862e-4062-9583-ca90ef3a886f" providerId="ADAL" clId="{B9BECF9E-5253-4050-91B5-37A9CB080A98}" dt="2022-10-31T17:51:50.520" v="2736" actId="14100"/>
          <ac:spMkLst>
            <pc:docMk/>
            <pc:sldMk cId="3300384164" sldId="560"/>
            <ac:spMk id="10" creationId="{3BD324B4-2AEC-4F4E-A8BE-B89646160BF6}"/>
          </ac:spMkLst>
        </pc:spChg>
      </pc:sldChg>
      <pc:sldChg chg="modSp mod modAnim">
        <pc:chgData name="匡宏宇" userId="6226a253-862e-4062-9583-ca90ef3a886f" providerId="ADAL" clId="{B9BECF9E-5253-4050-91B5-37A9CB080A98}" dt="2022-10-31T17:55:20.973" v="3173"/>
        <pc:sldMkLst>
          <pc:docMk/>
          <pc:sldMk cId="429890030" sldId="561"/>
        </pc:sldMkLst>
        <pc:spChg chg="mod">
          <ac:chgData name="匡宏宇" userId="6226a253-862e-4062-9583-ca90ef3a886f" providerId="ADAL" clId="{B9BECF9E-5253-4050-91B5-37A9CB080A98}" dt="2022-10-31T17:52:06.437" v="2767" actId="27636"/>
          <ac:spMkLst>
            <pc:docMk/>
            <pc:sldMk cId="429890030" sldId="561"/>
            <ac:spMk id="2" creationId="{BFB9D293-57A0-484A-86B4-D8338EC714F7}"/>
          </ac:spMkLst>
        </pc:spChg>
        <pc:spChg chg="mod">
          <ac:chgData name="匡宏宇" userId="6226a253-862e-4062-9583-ca90ef3a886f" providerId="ADAL" clId="{B9BECF9E-5253-4050-91B5-37A9CB080A98}" dt="2022-10-31T17:55:20.973" v="3173"/>
          <ac:spMkLst>
            <pc:docMk/>
            <pc:sldMk cId="429890030" sldId="561"/>
            <ac:spMk id="3" creationId="{FEA57EB5-B533-4E26-B969-E4AC3EBAF6EB}"/>
          </ac:spMkLst>
        </pc:spChg>
      </pc:sldChg>
      <pc:sldChg chg="add">
        <pc:chgData name="匡宏宇" userId="6226a253-862e-4062-9583-ca90ef3a886f" providerId="ADAL" clId="{B9BECF9E-5253-4050-91B5-37A9CB080A98}" dt="2022-10-31T18:06:05.841" v="3365"/>
        <pc:sldMkLst>
          <pc:docMk/>
          <pc:sldMk cId="4227176141" sldId="562"/>
        </pc:sldMkLst>
      </pc:sldChg>
      <pc:sldChg chg="del">
        <pc:chgData name="匡宏宇" userId="6226a253-862e-4062-9583-ca90ef3a886f" providerId="ADAL" clId="{B9BECF9E-5253-4050-91B5-37A9CB080A98}" dt="2022-10-31T18:04:35.215" v="3363" actId="2696"/>
        <pc:sldMkLst>
          <pc:docMk/>
          <pc:sldMk cId="3458574156" sldId="566"/>
        </pc:sldMkLst>
      </pc:sldChg>
      <pc:sldChg chg="del">
        <pc:chgData name="匡宏宇" userId="6226a253-862e-4062-9583-ca90ef3a886f" providerId="ADAL" clId="{B9BECF9E-5253-4050-91B5-37A9CB080A98}" dt="2022-10-31T17:55:42.450" v="3174" actId="2696"/>
        <pc:sldMkLst>
          <pc:docMk/>
          <pc:sldMk cId="1179420429" sldId="567"/>
        </pc:sldMkLst>
      </pc:sldChg>
      <pc:sldChg chg="modSp mod">
        <pc:chgData name="匡宏宇" userId="6226a253-862e-4062-9583-ca90ef3a886f" providerId="ADAL" clId="{B9BECF9E-5253-4050-91B5-37A9CB080A98}" dt="2022-10-31T18:16:01.243" v="3836"/>
        <pc:sldMkLst>
          <pc:docMk/>
          <pc:sldMk cId="210517637" sldId="570"/>
        </pc:sldMkLst>
        <pc:spChg chg="mod">
          <ac:chgData name="匡宏宇" userId="6226a253-862e-4062-9583-ca90ef3a886f" providerId="ADAL" clId="{B9BECF9E-5253-4050-91B5-37A9CB080A98}" dt="2022-10-31T18:16:01.243" v="3836"/>
          <ac:spMkLst>
            <pc:docMk/>
            <pc:sldMk cId="210517637" sldId="570"/>
            <ac:spMk id="5" creationId="{4E9D594A-C55B-4FE0-A525-67D61A700C05}"/>
          </ac:spMkLst>
        </pc:spChg>
      </pc:sldChg>
      <pc:sldChg chg="add">
        <pc:chgData name="匡宏宇" userId="6226a253-862e-4062-9583-ca90ef3a886f" providerId="ADAL" clId="{B9BECF9E-5253-4050-91B5-37A9CB080A98}" dt="2022-10-31T18:05:05.908" v="3364"/>
        <pc:sldMkLst>
          <pc:docMk/>
          <pc:sldMk cId="1368702020" sldId="573"/>
        </pc:sldMkLst>
      </pc:sldChg>
      <pc:sldChg chg="addSp add mod modAnim">
        <pc:chgData name="匡宏宇" userId="6226a253-862e-4062-9583-ca90ef3a886f" providerId="ADAL" clId="{B9BECF9E-5253-4050-91B5-37A9CB080A98}" dt="2022-10-31T18:26:33.731" v="3838"/>
        <pc:sldMkLst>
          <pc:docMk/>
          <pc:sldMk cId="3038788421" sldId="574"/>
        </pc:sldMkLst>
        <pc:picChg chg="add">
          <ac:chgData name="匡宏宇" userId="6226a253-862e-4062-9583-ca90ef3a886f" providerId="ADAL" clId="{B9BECF9E-5253-4050-91B5-37A9CB080A98}" dt="2022-10-31T18:26:24.758" v="3837" actId="22"/>
          <ac:picMkLst>
            <pc:docMk/>
            <pc:sldMk cId="3038788421" sldId="574"/>
            <ac:picMk id="6" creationId="{CA97A648-DBA5-B359-83EC-BD7126129A13}"/>
          </ac:picMkLst>
        </pc:picChg>
      </pc:sldChg>
      <pc:sldChg chg="add">
        <pc:chgData name="匡宏宇" userId="6226a253-862e-4062-9583-ca90ef3a886f" providerId="ADAL" clId="{B9BECF9E-5253-4050-91B5-37A9CB080A98}" dt="2022-10-31T18:05:05.908" v="3364"/>
        <pc:sldMkLst>
          <pc:docMk/>
          <pc:sldMk cId="421620992" sldId="5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3E5D3-CDF6-4D8F-A464-2A8EB75DDD8C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15F76-4A3F-44BE-8978-FA1FDA4B1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15F76-4A3F-44BE-8978-FA1FDA4B12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86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18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4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35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06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7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87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9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9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70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49C9-96C7-42CB-B424-1AC7DEB97594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1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6198-52D8-4E39-8170-DBF2DA790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第五章</a:t>
            </a:r>
            <a:r>
              <a:rPr lang="en-US" altLang="zh-CN" dirty="0"/>
              <a:t>-</a:t>
            </a:r>
            <a:r>
              <a:rPr lang="zh-CN" altLang="en-US" dirty="0"/>
              <a:t>商业模式战略</a:t>
            </a:r>
            <a:br>
              <a:rPr lang="en-US" altLang="zh-CN" dirty="0"/>
            </a:br>
            <a:r>
              <a:rPr lang="zh-CN" altLang="en-US" dirty="0"/>
              <a:t>蓝海战略与商业模式管理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47252-CEF4-4AA0-83DC-64DC2648C6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</p:txBody>
      </p:sp>
    </p:spTree>
    <p:extLst>
      <p:ext uri="{BB962C8B-B14F-4D97-AF65-F5344CB8AC3E}">
        <p14:creationId xmlns:p14="http://schemas.microsoft.com/office/powerpoint/2010/main" val="409967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9D594A-C55B-4FE0-A525-67D61A700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9" y="0"/>
            <a:ext cx="3886200" cy="685800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i="1" dirty="0"/>
              <a:t>美团佣金争议</a:t>
            </a:r>
            <a:endParaRPr lang="en-US" altLang="zh-CN" dirty="0"/>
          </a:p>
          <a:p>
            <a:pPr lvl="1"/>
            <a:r>
              <a:rPr lang="zh-CN" altLang="en-US" sz="2900" i="1" dirty="0"/>
              <a:t>疫情期间线下被迫依赖线上，</a:t>
            </a:r>
            <a:r>
              <a:rPr lang="zh-CN" altLang="en-US" sz="2900" i="1" dirty="0">
                <a:solidFill>
                  <a:srgbClr val="FF0000"/>
                </a:solidFill>
              </a:rPr>
              <a:t>排他性的高额佣金问题涌现</a:t>
            </a:r>
            <a:endParaRPr lang="en-US" altLang="zh-CN" sz="2900" i="1" dirty="0">
              <a:solidFill>
                <a:srgbClr val="FF0000"/>
              </a:solidFill>
            </a:endParaRPr>
          </a:p>
          <a:p>
            <a:pPr lvl="1"/>
            <a:r>
              <a:rPr lang="zh-CN" altLang="en-US" sz="2900" dirty="0"/>
              <a:t>佣金</a:t>
            </a:r>
            <a:r>
              <a:rPr lang="zh-CN" altLang="en-US" sz="2900" dirty="0">
                <a:solidFill>
                  <a:srgbClr val="00B0F0"/>
                </a:solidFill>
              </a:rPr>
              <a:t>涨价</a:t>
            </a:r>
            <a:r>
              <a:rPr lang="zh-CN" altLang="en-US" sz="2900" dirty="0"/>
              <a:t>：</a:t>
            </a:r>
            <a:r>
              <a:rPr lang="en-US" altLang="zh-CN" sz="2900" dirty="0"/>
              <a:t>5%</a:t>
            </a:r>
            <a:r>
              <a:rPr lang="zh-CN" altLang="en-US" sz="2900" dirty="0"/>
              <a:t>、</a:t>
            </a:r>
            <a:r>
              <a:rPr lang="en-US" altLang="zh-CN" sz="2900" dirty="0"/>
              <a:t>8%</a:t>
            </a:r>
            <a:r>
              <a:rPr lang="zh-CN" altLang="en-US" sz="2900" dirty="0"/>
              <a:t>、</a:t>
            </a:r>
            <a:r>
              <a:rPr lang="en-US" altLang="zh-CN" sz="2900" dirty="0"/>
              <a:t>14%</a:t>
            </a:r>
            <a:r>
              <a:rPr lang="zh-CN" altLang="en-US" sz="2900" dirty="0"/>
              <a:t>、</a:t>
            </a:r>
            <a:r>
              <a:rPr lang="en-US" altLang="zh-CN" sz="2900" dirty="0"/>
              <a:t>20%</a:t>
            </a:r>
            <a:r>
              <a:rPr lang="zh-CN" altLang="en-US" sz="2900" dirty="0"/>
              <a:t>、</a:t>
            </a:r>
            <a:r>
              <a:rPr lang="en-US" altLang="zh-CN" sz="2900" dirty="0">
                <a:solidFill>
                  <a:srgbClr val="FF0000"/>
                </a:solidFill>
              </a:rPr>
              <a:t>23%</a:t>
            </a:r>
            <a:r>
              <a:rPr lang="zh-CN" altLang="en-US" sz="2900" dirty="0">
                <a:solidFill>
                  <a:srgbClr val="FF0000"/>
                </a:solidFill>
              </a:rPr>
              <a:t>（后开始协商）</a:t>
            </a:r>
          </a:p>
          <a:p>
            <a:pPr lvl="1"/>
            <a:r>
              <a:rPr lang="en-US" altLang="zh-CN" sz="2900" dirty="0"/>
              <a:t>2015</a:t>
            </a:r>
            <a:r>
              <a:rPr lang="zh-CN" altLang="en-US" sz="2900" dirty="0"/>
              <a:t> </a:t>
            </a:r>
            <a:r>
              <a:rPr lang="en-US" altLang="zh-CN" sz="2900" dirty="0"/>
              <a:t>- 2018</a:t>
            </a:r>
            <a:r>
              <a:rPr lang="zh-CN" altLang="en-US" sz="2900" dirty="0"/>
              <a:t>，美团的净利润分别为</a:t>
            </a:r>
            <a:r>
              <a:rPr lang="en-US" altLang="zh-CN" sz="2900" dirty="0"/>
              <a:t>-105.19</a:t>
            </a:r>
            <a:r>
              <a:rPr lang="zh-CN" altLang="en-US" sz="2900" dirty="0"/>
              <a:t>亿、</a:t>
            </a:r>
            <a:r>
              <a:rPr lang="en-US" altLang="zh-CN" sz="2900" dirty="0"/>
              <a:t>-57.9</a:t>
            </a:r>
            <a:r>
              <a:rPr lang="zh-CN" altLang="en-US" sz="2900" dirty="0"/>
              <a:t>亿、</a:t>
            </a:r>
            <a:r>
              <a:rPr lang="en-US" altLang="zh-CN" sz="2900" dirty="0"/>
              <a:t>-189.15</a:t>
            </a:r>
            <a:r>
              <a:rPr lang="zh-CN" altLang="en-US" sz="2900" dirty="0"/>
              <a:t>亿和</a:t>
            </a:r>
            <a:r>
              <a:rPr lang="en-US" altLang="zh-CN" sz="2900" b="1" dirty="0"/>
              <a:t>-1154.77</a:t>
            </a:r>
            <a:r>
              <a:rPr lang="zh-CN" altLang="en-US" sz="2900" b="1" dirty="0"/>
              <a:t>亿，</a:t>
            </a:r>
            <a:r>
              <a:rPr lang="en-US" altLang="zh-CN" sz="2900" b="1" dirty="0"/>
              <a:t>2019</a:t>
            </a:r>
            <a:r>
              <a:rPr lang="zh-CN" altLang="en-US" sz="2900" b="1" dirty="0"/>
              <a:t>年盈利</a:t>
            </a:r>
            <a:r>
              <a:rPr lang="en-US" altLang="zh-CN" sz="2900" b="1" dirty="0"/>
              <a:t>22.39</a:t>
            </a:r>
            <a:r>
              <a:rPr lang="zh-CN" altLang="en-US" sz="2900" b="1" dirty="0"/>
              <a:t>亿元，</a:t>
            </a:r>
            <a:r>
              <a:rPr lang="zh-CN" altLang="en-US" sz="2900" dirty="0"/>
              <a:t>收入同比增长</a:t>
            </a:r>
            <a:r>
              <a:rPr lang="en-US" altLang="zh-CN" sz="2900" dirty="0"/>
              <a:t>49.5%</a:t>
            </a:r>
            <a:r>
              <a:rPr lang="zh-CN" altLang="en-US" sz="2900" dirty="0"/>
              <a:t>达</a:t>
            </a:r>
            <a:r>
              <a:rPr lang="en-US" altLang="zh-CN" sz="2900" dirty="0"/>
              <a:t>975</a:t>
            </a:r>
            <a:r>
              <a:rPr lang="zh-CN" altLang="en-US" sz="2900" dirty="0"/>
              <a:t>亿元，总交易金额同比增长</a:t>
            </a:r>
            <a:r>
              <a:rPr lang="en-US" altLang="zh-CN" sz="2900" dirty="0"/>
              <a:t>32.3%</a:t>
            </a:r>
            <a:r>
              <a:rPr lang="zh-CN" altLang="en-US" sz="2900" dirty="0"/>
              <a:t>至</a:t>
            </a:r>
            <a:r>
              <a:rPr lang="en-US" altLang="zh-CN" sz="2900" dirty="0"/>
              <a:t>6821</a:t>
            </a:r>
            <a:r>
              <a:rPr lang="zh-CN" altLang="en-US" sz="2900" dirty="0"/>
              <a:t>亿元。</a:t>
            </a:r>
            <a:r>
              <a:rPr lang="en-US" altLang="zh-CN" sz="2900" dirty="0">
                <a:solidFill>
                  <a:srgbClr val="FF0000"/>
                </a:solidFill>
              </a:rPr>
              <a:t>2020</a:t>
            </a:r>
            <a:r>
              <a:rPr lang="zh-CN" altLang="en-US" sz="2900" dirty="0">
                <a:solidFill>
                  <a:srgbClr val="FF0000"/>
                </a:solidFill>
              </a:rPr>
              <a:t>调整后盈利</a:t>
            </a:r>
            <a:r>
              <a:rPr lang="en-US" altLang="zh-CN" sz="2900" dirty="0">
                <a:solidFill>
                  <a:srgbClr val="FF0000"/>
                </a:solidFill>
              </a:rPr>
              <a:t>31.2</a:t>
            </a:r>
            <a:r>
              <a:rPr lang="zh-CN" altLang="en-US" sz="2900" dirty="0">
                <a:solidFill>
                  <a:srgbClr val="FF0000"/>
                </a:solidFill>
              </a:rPr>
              <a:t>亿，“二选一”罚款</a:t>
            </a:r>
            <a:r>
              <a:rPr lang="en-US" altLang="zh-CN" sz="2900" dirty="0">
                <a:solidFill>
                  <a:srgbClr val="FF0000"/>
                </a:solidFill>
              </a:rPr>
              <a:t>34.42</a:t>
            </a:r>
            <a:r>
              <a:rPr lang="zh-CN" altLang="en-US" sz="2900" dirty="0">
                <a:solidFill>
                  <a:srgbClr val="FF0000"/>
                </a:solidFill>
              </a:rPr>
              <a:t>亿。</a:t>
            </a:r>
            <a:r>
              <a:rPr lang="en-US" altLang="zh-CN" sz="2900" dirty="0">
                <a:solidFill>
                  <a:srgbClr val="FF0000"/>
                </a:solidFill>
              </a:rPr>
              <a:t>2021</a:t>
            </a:r>
            <a:r>
              <a:rPr lang="zh-CN" altLang="en-US" sz="2900" dirty="0">
                <a:solidFill>
                  <a:srgbClr val="FF0000"/>
                </a:solidFill>
              </a:rPr>
              <a:t>营收</a:t>
            </a:r>
            <a:r>
              <a:rPr lang="en-US" altLang="zh-CN" sz="2900" dirty="0">
                <a:solidFill>
                  <a:srgbClr val="FF0000"/>
                </a:solidFill>
              </a:rPr>
              <a:t>1791</a:t>
            </a:r>
            <a:r>
              <a:rPr lang="zh-CN" altLang="en-US" sz="2900" dirty="0">
                <a:solidFill>
                  <a:srgbClr val="FF0000"/>
                </a:solidFill>
              </a:rPr>
              <a:t>亿，净利润</a:t>
            </a:r>
            <a:r>
              <a:rPr lang="en-US" altLang="zh-CN" sz="2900" dirty="0">
                <a:solidFill>
                  <a:srgbClr val="FF0000"/>
                </a:solidFill>
              </a:rPr>
              <a:t>-235.38</a:t>
            </a:r>
            <a:r>
              <a:rPr lang="zh-CN" altLang="en-US" sz="2900" dirty="0">
                <a:solidFill>
                  <a:srgbClr val="FF0000"/>
                </a:solidFill>
              </a:rPr>
              <a:t>亿</a:t>
            </a:r>
            <a:endParaRPr lang="en-US" altLang="zh-CN" sz="2900" dirty="0">
              <a:solidFill>
                <a:srgbClr val="FF0000"/>
              </a:solidFill>
            </a:endParaRPr>
          </a:p>
          <a:p>
            <a:r>
              <a:rPr lang="zh-CN" altLang="en-US" dirty="0"/>
              <a:t>应对：</a:t>
            </a:r>
            <a:r>
              <a:rPr lang="zh-CN" altLang="en-US" dirty="0">
                <a:solidFill>
                  <a:srgbClr val="00B050"/>
                </a:solidFill>
              </a:rPr>
              <a:t>妥协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B0F0"/>
                </a:solidFill>
              </a:rPr>
              <a:t>新（持续改善）业务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7030A0"/>
                </a:solidFill>
              </a:rPr>
              <a:t>公共形象塑造</a:t>
            </a:r>
            <a:r>
              <a:rPr lang="zh-CN" altLang="en-US" dirty="0"/>
              <a:t>（以下基于</a:t>
            </a:r>
            <a:r>
              <a:rPr lang="en-US" altLang="zh-CN" dirty="0"/>
              <a:t>2020</a:t>
            </a:r>
            <a:r>
              <a:rPr lang="zh-CN" altLang="en-US" dirty="0"/>
              <a:t>财报）</a:t>
            </a:r>
            <a:endParaRPr lang="en-US" altLang="zh-CN" dirty="0"/>
          </a:p>
          <a:p>
            <a:pPr lvl="1"/>
            <a:r>
              <a:rPr lang="zh-CN" altLang="en-US" sz="2900" dirty="0">
                <a:solidFill>
                  <a:srgbClr val="00B050"/>
                </a:solidFill>
              </a:rPr>
              <a:t>外卖</a:t>
            </a:r>
            <a:r>
              <a:rPr lang="en-US" altLang="zh-CN" sz="2900" dirty="0">
                <a:solidFill>
                  <a:srgbClr val="00B050"/>
                </a:solidFill>
              </a:rPr>
              <a:t>GMV</a:t>
            </a:r>
            <a:r>
              <a:rPr lang="zh-CN" altLang="en-US" sz="2900" dirty="0">
                <a:solidFill>
                  <a:srgbClr val="00B050"/>
                </a:solidFill>
              </a:rPr>
              <a:t>增长</a:t>
            </a:r>
            <a:r>
              <a:rPr lang="en-US" altLang="zh-CN" sz="2900" dirty="0">
                <a:solidFill>
                  <a:srgbClr val="00B050"/>
                </a:solidFill>
              </a:rPr>
              <a:t>24.5%</a:t>
            </a:r>
            <a:r>
              <a:rPr lang="zh-CN" altLang="en-US" sz="2900" dirty="0">
                <a:solidFill>
                  <a:srgbClr val="00B050"/>
                </a:solidFill>
              </a:rPr>
              <a:t>至</a:t>
            </a:r>
            <a:r>
              <a:rPr lang="en-US" altLang="zh-CN" sz="2900" dirty="0">
                <a:solidFill>
                  <a:srgbClr val="00B050"/>
                </a:solidFill>
              </a:rPr>
              <a:t>4889</a:t>
            </a:r>
            <a:r>
              <a:rPr lang="zh-CN" altLang="en-US" sz="2900" dirty="0">
                <a:solidFill>
                  <a:srgbClr val="00B050"/>
                </a:solidFill>
              </a:rPr>
              <a:t>亿元，而佣金收入仅增长</a:t>
            </a:r>
            <a:r>
              <a:rPr lang="en-US" altLang="zh-CN" sz="2900" dirty="0">
                <a:solidFill>
                  <a:srgbClr val="00B050"/>
                </a:solidFill>
              </a:rPr>
              <a:t>18%</a:t>
            </a:r>
            <a:r>
              <a:rPr lang="zh-CN" altLang="en-US" sz="2900" dirty="0">
                <a:solidFill>
                  <a:srgbClr val="00B050"/>
                </a:solidFill>
              </a:rPr>
              <a:t>至</a:t>
            </a:r>
            <a:r>
              <a:rPr lang="en-US" altLang="zh-CN" sz="2900" dirty="0">
                <a:solidFill>
                  <a:srgbClr val="00B050"/>
                </a:solidFill>
              </a:rPr>
              <a:t>586</a:t>
            </a:r>
            <a:r>
              <a:rPr lang="zh-CN" altLang="en-US" sz="2900" dirty="0">
                <a:solidFill>
                  <a:srgbClr val="00B050"/>
                </a:solidFill>
              </a:rPr>
              <a:t>亿元</a:t>
            </a:r>
            <a:endParaRPr lang="en-US" altLang="zh-CN" sz="2900" dirty="0">
              <a:solidFill>
                <a:srgbClr val="00B050"/>
              </a:solidFill>
            </a:endParaRPr>
          </a:p>
          <a:p>
            <a:pPr lvl="1"/>
            <a:r>
              <a:rPr lang="zh-CN" altLang="en-US" sz="2900" dirty="0">
                <a:solidFill>
                  <a:srgbClr val="00B050"/>
                </a:solidFill>
              </a:rPr>
              <a:t>美团酒店五星级酒店间夜量同比增长</a:t>
            </a:r>
            <a:r>
              <a:rPr lang="en-US" altLang="zh-CN" sz="2900" dirty="0">
                <a:solidFill>
                  <a:srgbClr val="00B050"/>
                </a:solidFill>
              </a:rPr>
              <a:t>110%</a:t>
            </a:r>
          </a:p>
          <a:p>
            <a:pPr lvl="1"/>
            <a:r>
              <a:rPr lang="zh-CN" altLang="en-US" sz="2900" b="1" dirty="0">
                <a:solidFill>
                  <a:srgbClr val="00B0F0"/>
                </a:solidFill>
              </a:rPr>
              <a:t>自营业务：</a:t>
            </a:r>
            <a:r>
              <a:rPr lang="zh-CN" altLang="en-US" sz="2900" dirty="0">
                <a:solidFill>
                  <a:srgbClr val="00B0F0"/>
                </a:solidFill>
              </a:rPr>
              <a:t>美团单车、</a:t>
            </a:r>
            <a:r>
              <a:rPr lang="zh-CN" altLang="en-US" sz="2900" b="1" dirty="0">
                <a:solidFill>
                  <a:srgbClr val="00B0F0"/>
                </a:solidFill>
              </a:rPr>
              <a:t>美团买菜、美团充电；第三方平台业务：美团优选</a:t>
            </a:r>
            <a:r>
              <a:rPr lang="zh-CN" altLang="en-US" sz="2900" dirty="0">
                <a:solidFill>
                  <a:srgbClr val="00B0F0"/>
                </a:solidFill>
              </a:rPr>
              <a:t>（亏损</a:t>
            </a:r>
            <a:r>
              <a:rPr lang="en-US" altLang="zh-CN" sz="2900" dirty="0">
                <a:solidFill>
                  <a:srgbClr val="00B0F0"/>
                </a:solidFill>
              </a:rPr>
              <a:t>80</a:t>
            </a:r>
            <a:r>
              <a:rPr lang="zh-CN" altLang="en-US" sz="2900" dirty="0">
                <a:solidFill>
                  <a:srgbClr val="00B0F0"/>
                </a:solidFill>
              </a:rPr>
              <a:t>亿）、美团打车、</a:t>
            </a:r>
            <a:r>
              <a:rPr lang="zh-CN" altLang="en-US" sz="2900" b="1" dirty="0">
                <a:solidFill>
                  <a:srgbClr val="00B0F0"/>
                </a:solidFill>
              </a:rPr>
              <a:t>美团闪购</a:t>
            </a:r>
            <a:r>
              <a:rPr lang="en-US" altLang="zh-CN" sz="2900" b="1" dirty="0">
                <a:solidFill>
                  <a:srgbClr val="00B0F0"/>
                </a:solidFill>
              </a:rPr>
              <a:t>/</a:t>
            </a:r>
            <a:r>
              <a:rPr lang="zh-CN" altLang="en-US" sz="2900" b="1" dirty="0">
                <a:solidFill>
                  <a:srgbClr val="00B0F0"/>
                </a:solidFill>
              </a:rPr>
              <a:t>医药</a:t>
            </a:r>
            <a:r>
              <a:rPr lang="en-US" altLang="zh-CN" sz="2900" b="1" dirty="0">
                <a:solidFill>
                  <a:srgbClr val="00B0F0"/>
                </a:solidFill>
              </a:rPr>
              <a:t>/</a:t>
            </a:r>
            <a:r>
              <a:rPr lang="zh-CN" altLang="en-US" sz="2900" b="1" dirty="0">
                <a:solidFill>
                  <a:srgbClr val="00B0F0"/>
                </a:solidFill>
              </a:rPr>
              <a:t>团好货</a:t>
            </a:r>
            <a:r>
              <a:rPr lang="zh-CN" altLang="en-US" sz="2900" dirty="0">
                <a:solidFill>
                  <a:srgbClr val="00B0F0"/>
                </a:solidFill>
              </a:rPr>
              <a:t>、美团快驴（助力冲刺</a:t>
            </a:r>
            <a:r>
              <a:rPr lang="en-US" altLang="zh-CN" sz="2900" dirty="0">
                <a:solidFill>
                  <a:srgbClr val="00B0F0"/>
                </a:solidFill>
              </a:rPr>
              <a:t>10</a:t>
            </a:r>
            <a:r>
              <a:rPr lang="zh-CN" altLang="en-US" sz="2900" dirty="0">
                <a:solidFill>
                  <a:srgbClr val="00B0F0"/>
                </a:solidFill>
              </a:rPr>
              <a:t>亿用户总量 </a:t>
            </a:r>
            <a:r>
              <a:rPr lang="en-US" altLang="zh-CN" sz="2900" dirty="0">
                <a:solidFill>
                  <a:srgbClr val="00B0F0"/>
                </a:solidFill>
              </a:rPr>
              <a:t>– </a:t>
            </a:r>
            <a:r>
              <a:rPr lang="zh-CN" altLang="en-US" sz="2900" dirty="0">
                <a:solidFill>
                  <a:srgbClr val="00B0F0"/>
                </a:solidFill>
              </a:rPr>
              <a:t>阿里</a:t>
            </a:r>
            <a:r>
              <a:rPr lang="en-US" altLang="zh-CN" sz="2900" dirty="0">
                <a:solidFill>
                  <a:srgbClr val="00B0F0"/>
                </a:solidFill>
              </a:rPr>
              <a:t>&amp;PDD</a:t>
            </a:r>
            <a:r>
              <a:rPr lang="zh-CN" altLang="en-US" sz="2900" dirty="0">
                <a:solidFill>
                  <a:srgbClr val="00B0F0"/>
                </a:solidFill>
              </a:rPr>
              <a:t>）</a:t>
            </a:r>
            <a:r>
              <a:rPr lang="en-US" altLang="zh-CN" sz="2900" dirty="0">
                <a:solidFill>
                  <a:srgbClr val="00B0F0"/>
                </a:solidFill>
              </a:rPr>
              <a:t>- </a:t>
            </a:r>
            <a:r>
              <a:rPr lang="en-US" altLang="zh-CN" sz="2900" b="1" dirty="0">
                <a:solidFill>
                  <a:srgbClr val="00B0F0"/>
                </a:solidFill>
              </a:rPr>
              <a:t>2022</a:t>
            </a:r>
            <a:r>
              <a:rPr lang="zh-CN" altLang="en-US" sz="2900" b="1" dirty="0">
                <a:solidFill>
                  <a:srgbClr val="00B0F0"/>
                </a:solidFill>
              </a:rPr>
              <a:t>优选</a:t>
            </a:r>
            <a:r>
              <a:rPr lang="en-US" altLang="zh-CN" sz="2900" b="1" dirty="0">
                <a:solidFill>
                  <a:srgbClr val="00B0F0"/>
                </a:solidFill>
              </a:rPr>
              <a:t>+</a:t>
            </a:r>
            <a:r>
              <a:rPr lang="zh-CN" altLang="en-US" sz="2900" b="1" dirty="0">
                <a:solidFill>
                  <a:srgbClr val="00B0F0"/>
                </a:solidFill>
              </a:rPr>
              <a:t>团好货</a:t>
            </a:r>
            <a:r>
              <a:rPr lang="en-US" altLang="zh-CN" sz="2900" b="1" dirty="0">
                <a:solidFill>
                  <a:srgbClr val="00B0F0"/>
                </a:solidFill>
              </a:rPr>
              <a:t>=</a:t>
            </a:r>
            <a:r>
              <a:rPr lang="zh-CN" altLang="en-US" sz="2900" b="1" dirty="0">
                <a:solidFill>
                  <a:srgbClr val="00B0F0"/>
                </a:solidFill>
              </a:rPr>
              <a:t>明日达超市</a:t>
            </a:r>
            <a:endParaRPr lang="en-US" altLang="zh-CN" sz="2900" b="1" dirty="0">
              <a:solidFill>
                <a:srgbClr val="00B0F0"/>
              </a:solidFill>
            </a:endParaRPr>
          </a:p>
          <a:p>
            <a:pPr lvl="1"/>
            <a:r>
              <a:rPr lang="en-US" altLang="zh-CN" sz="2900" dirty="0">
                <a:solidFill>
                  <a:srgbClr val="7030A0"/>
                </a:solidFill>
              </a:rPr>
              <a:t>2020</a:t>
            </a:r>
            <a:r>
              <a:rPr lang="zh-CN" altLang="en-US" sz="2900" dirty="0">
                <a:solidFill>
                  <a:srgbClr val="7030A0"/>
                </a:solidFill>
              </a:rPr>
              <a:t>全国脱贫攻坚“组织创新奖”</a:t>
            </a:r>
            <a:r>
              <a:rPr lang="en-US" altLang="zh-CN" sz="2900" dirty="0">
                <a:solidFill>
                  <a:srgbClr val="7030A0"/>
                </a:solidFill>
              </a:rPr>
              <a:t>&amp;</a:t>
            </a:r>
            <a:r>
              <a:rPr lang="zh-CN" altLang="en-US" sz="2900" dirty="0">
                <a:solidFill>
                  <a:srgbClr val="7030A0"/>
                </a:solidFill>
              </a:rPr>
              <a:t>先进集体（</a:t>
            </a:r>
            <a:r>
              <a:rPr lang="en-US" altLang="zh-CN" sz="2900" dirty="0">
                <a:solidFill>
                  <a:srgbClr val="7030A0"/>
                </a:solidFill>
              </a:rPr>
              <a:t>950</a:t>
            </a:r>
            <a:r>
              <a:rPr lang="zh-CN" altLang="en-US" sz="2900" dirty="0">
                <a:solidFill>
                  <a:srgbClr val="7030A0"/>
                </a:solidFill>
              </a:rPr>
              <a:t>万骑手中</a:t>
            </a:r>
            <a:r>
              <a:rPr lang="en-US" altLang="zh-CN" sz="2900" dirty="0">
                <a:solidFill>
                  <a:srgbClr val="7030A0"/>
                </a:solidFill>
              </a:rPr>
              <a:t>230</a:t>
            </a:r>
            <a:r>
              <a:rPr lang="zh-CN" altLang="en-US" sz="2900" dirty="0">
                <a:solidFill>
                  <a:srgbClr val="7030A0"/>
                </a:solidFill>
              </a:rPr>
              <a:t>万来自脱贫地区）</a:t>
            </a:r>
            <a:r>
              <a:rPr lang="en-US" altLang="zh-CN" sz="2900" dirty="0">
                <a:solidFill>
                  <a:srgbClr val="7030A0"/>
                </a:solidFill>
              </a:rPr>
              <a:t>- </a:t>
            </a:r>
            <a:r>
              <a:rPr lang="en-US" altLang="zh-CN" sz="2900" i="1" dirty="0">
                <a:solidFill>
                  <a:srgbClr val="7030A0"/>
                </a:solidFill>
              </a:rPr>
              <a:t>2022</a:t>
            </a:r>
            <a:r>
              <a:rPr lang="zh-CN" altLang="en-US" sz="2900" i="1" dirty="0">
                <a:solidFill>
                  <a:srgbClr val="7030A0"/>
                </a:solidFill>
              </a:rPr>
              <a:t>配送费收入</a:t>
            </a:r>
            <a:r>
              <a:rPr lang="en-US" altLang="zh-CN" sz="2900" i="1" dirty="0">
                <a:solidFill>
                  <a:srgbClr val="7030A0"/>
                </a:solidFill>
              </a:rPr>
              <a:t>542</a:t>
            </a:r>
            <a:r>
              <a:rPr lang="zh-CN" altLang="en-US" sz="2900" i="1" dirty="0">
                <a:solidFill>
                  <a:srgbClr val="7030A0"/>
                </a:solidFill>
              </a:rPr>
              <a:t>亿（给小哥分成）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B3F75E-F23E-4ABD-AFB3-C60539AC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54" y="0"/>
            <a:ext cx="3336324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8ECBFD-F155-4226-AD7B-34623C73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4" y="0"/>
            <a:ext cx="4880113" cy="22819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FE5605-8F02-4E9C-8791-3CC3FDBA0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58" y="2628317"/>
            <a:ext cx="5016983" cy="31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CDB6D-DA30-43E9-96C6-C5800E37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管理多种商业模式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FC9F5B-250B-4C3B-BA69-0550353F4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组织的艰巨任务：如何在实施和管理新商业模式的同时维持现有的商业模式</a:t>
            </a:r>
            <a:endParaRPr lang="en-US" altLang="zh-CN" dirty="0"/>
          </a:p>
          <a:p>
            <a:pPr lvl="1"/>
            <a:r>
              <a:rPr lang="zh-CN" altLang="en-US" dirty="0"/>
              <a:t>将新商业模式剥离成一个独立的实体，或者成立独立的业务单元，或维持现状</a:t>
            </a:r>
            <a:endParaRPr lang="en-US" altLang="zh-CN" dirty="0"/>
          </a:p>
          <a:p>
            <a:pPr lvl="1"/>
            <a:r>
              <a:rPr lang="zh-CN" altLang="en-US" i="1" dirty="0"/>
              <a:t>拆分商业模式：基础服务、客户关系、新业务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衡量是否拆分的双变量</a:t>
            </a:r>
            <a:endParaRPr lang="en-US" altLang="zh-CN" dirty="0"/>
          </a:p>
          <a:p>
            <a:pPr lvl="1"/>
            <a:r>
              <a:rPr lang="zh-CN" altLang="en-US" dirty="0"/>
              <a:t>两种模式冲突的严重程度</a:t>
            </a:r>
            <a:endParaRPr lang="en-US" altLang="zh-CN" dirty="0"/>
          </a:p>
          <a:p>
            <a:pPr lvl="1"/>
            <a:r>
              <a:rPr lang="zh-CN" altLang="en-US" dirty="0"/>
              <a:t>战略上的相似性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717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177911-C504-4459-A81E-9C0C1CDB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0" y="306946"/>
            <a:ext cx="8905460" cy="63576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5A59EE-155D-48D0-9876-3617583DAB20}"/>
              </a:ext>
            </a:extLst>
          </p:cNvPr>
          <p:cNvSpPr/>
          <p:nvPr/>
        </p:nvSpPr>
        <p:spPr>
          <a:xfrm>
            <a:off x="198783" y="306947"/>
            <a:ext cx="2810289" cy="1710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垂直整合，生产、研发、供货和</a:t>
            </a:r>
            <a:r>
              <a:rPr lang="en-US" altLang="zh-CN" dirty="0"/>
              <a:t>HR</a:t>
            </a:r>
            <a:r>
              <a:rPr lang="zh-CN" altLang="en-US" dirty="0"/>
              <a:t>集中管理，每一个品牌单独管理自己的产品、设计与营销</a:t>
            </a:r>
            <a:r>
              <a:rPr lang="zh-CN" altLang="en-US" strike="sngStrike" dirty="0"/>
              <a:t>（海尔携手卡萨帝子品牌表示点赞）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72E149-FC4E-4248-8139-D4DF8B827C90}"/>
              </a:ext>
            </a:extLst>
          </p:cNvPr>
          <p:cNvSpPr txBox="1"/>
          <p:nvPr/>
        </p:nvSpPr>
        <p:spPr>
          <a:xfrm>
            <a:off x="6043126" y="5334296"/>
            <a:ext cx="2746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rgbClr val="00B0F0"/>
                </a:solidFill>
              </a:rPr>
              <a:t>Swatch</a:t>
            </a:r>
            <a:r>
              <a:rPr lang="zh-CN" altLang="en-US" dirty="0">
                <a:solidFill>
                  <a:srgbClr val="00B0F0"/>
                </a:solidFill>
              </a:rPr>
              <a:t>的合：符合公司的产品分层与定位；</a:t>
            </a:r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4D40CC-F50E-46B8-8F0C-9263081E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44590"/>
            <a:ext cx="2880048" cy="3264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75402A-A004-40E4-B04A-B41930BC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071" y="1741714"/>
            <a:ext cx="3029871" cy="4200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85451D-D014-4AEE-9283-1EACE9962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30" y="1449354"/>
            <a:ext cx="2837239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2D9269-787F-43AB-81F0-B47CD2A0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5" y="117949"/>
            <a:ext cx="8377336" cy="66605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5AAC62-79A3-4EB3-9E9B-59A8F6247F8C}"/>
              </a:ext>
            </a:extLst>
          </p:cNvPr>
          <p:cNvSpPr/>
          <p:nvPr/>
        </p:nvSpPr>
        <p:spPr>
          <a:xfrm>
            <a:off x="1" y="1436914"/>
            <a:ext cx="3831770" cy="123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/>
              <a:t>咖啡因本身是异常稳定的，但高温制粉技术和存储运输过程会破坏咖啡豆本身的风味（风味轮），因此</a:t>
            </a:r>
            <a:r>
              <a:rPr lang="zh-CN" altLang="en-US" b="1" i="1" dirty="0">
                <a:solidFill>
                  <a:srgbClr val="FF0000"/>
                </a:solidFill>
              </a:rPr>
              <a:t>速溶咖啡</a:t>
            </a:r>
            <a:r>
              <a:rPr lang="zh-CN" altLang="en-US" b="1" i="1" dirty="0"/>
              <a:t>基本都是</a:t>
            </a:r>
            <a:r>
              <a:rPr lang="zh-CN" altLang="en-US" b="1" i="1" dirty="0">
                <a:solidFill>
                  <a:srgbClr val="FF0000"/>
                </a:solidFill>
              </a:rPr>
              <a:t>咖啡因</a:t>
            </a:r>
            <a:r>
              <a:rPr lang="en-US" altLang="zh-CN" b="1" i="1" dirty="0">
                <a:solidFill>
                  <a:srgbClr val="FF0000"/>
                </a:solidFill>
              </a:rPr>
              <a:t>+</a:t>
            </a:r>
            <a:r>
              <a:rPr lang="zh-CN" altLang="en-US" b="1" i="1" dirty="0">
                <a:solidFill>
                  <a:srgbClr val="FF0000"/>
                </a:solidFill>
              </a:rPr>
              <a:t>咖啡香精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AEE6C2-27AC-42B8-9E4C-C9E907DB5930}"/>
              </a:ext>
            </a:extLst>
          </p:cNvPr>
          <p:cNvSpPr txBox="1"/>
          <p:nvPr/>
        </p:nvSpPr>
        <p:spPr>
          <a:xfrm>
            <a:off x="7245151" y="3572269"/>
            <a:ext cx="18988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rgbClr val="00B0F0"/>
                </a:solidFill>
              </a:rPr>
              <a:t>Nespresso</a:t>
            </a:r>
            <a:r>
              <a:rPr lang="zh-CN" altLang="en-US" dirty="0">
                <a:solidFill>
                  <a:srgbClr val="00B0F0"/>
                </a:solidFill>
              </a:rPr>
              <a:t>的拆</a:t>
            </a:r>
            <a:r>
              <a:rPr lang="zh-CN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：（由基础设施决定）</a:t>
            </a:r>
            <a:r>
              <a:rPr lang="zh-CN" altLang="en-US" dirty="0">
                <a:solidFill>
                  <a:srgbClr val="00B0F0"/>
                </a:solidFill>
              </a:rPr>
              <a:t>与速溶咖啡在价值主张、客户关系、渠道通路、市场细分上完全不同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F79B8-F69D-4C40-8582-03B2624B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086" y="3731219"/>
            <a:ext cx="3182967" cy="3088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15F1B-A253-4286-B0F7-0E172C8C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" y="0"/>
            <a:ext cx="2637692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6381D6-F451-412C-96A5-54E34B45A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984" y="38436"/>
            <a:ext cx="4303587" cy="3631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97A648-DBA5-B359-83EC-BD7126129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975" y="752475"/>
            <a:ext cx="64960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2E4936-B04F-4F91-8DB4-5F211FF0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9" y="296823"/>
            <a:ext cx="8240400" cy="64307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7ACF6F3-4126-432E-89A5-49076172F1D0}"/>
              </a:ext>
            </a:extLst>
          </p:cNvPr>
          <p:cNvSpPr/>
          <p:nvPr/>
        </p:nvSpPr>
        <p:spPr>
          <a:xfrm>
            <a:off x="337931" y="592620"/>
            <a:ext cx="3046343" cy="1195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Car2go</a:t>
            </a:r>
            <a:r>
              <a:rPr lang="zh-CN" altLang="en-US" dirty="0"/>
              <a:t>与宝马的</a:t>
            </a:r>
            <a:r>
              <a:rPr lang="en-US" altLang="zh-CN" dirty="0" err="1"/>
              <a:t>DriveNow</a:t>
            </a:r>
            <a:r>
              <a:rPr lang="zh-CN" altLang="en-US" dirty="0"/>
              <a:t>合并，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月正式退出中国市场，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日计划退出北美市场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1658DD-D216-468E-8DA2-D89FD6172FF8}"/>
              </a:ext>
            </a:extLst>
          </p:cNvPr>
          <p:cNvSpPr/>
          <p:nvPr/>
        </p:nvSpPr>
        <p:spPr>
          <a:xfrm>
            <a:off x="337931" y="1953039"/>
            <a:ext cx="3046343" cy="1098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共享汽车还是租车？</a:t>
            </a:r>
            <a:endParaRPr lang="en-US" altLang="zh-CN" b="1" dirty="0"/>
          </a:p>
          <a:p>
            <a:pPr algn="ctr"/>
            <a:r>
              <a:rPr lang="zh-CN" altLang="en-US" dirty="0"/>
              <a:t>疫情期间国内某共享汽车优惠套餐：</a:t>
            </a:r>
            <a:r>
              <a:rPr lang="en-US" altLang="zh-CN" dirty="0"/>
              <a:t>1568</a:t>
            </a:r>
            <a:r>
              <a:rPr lang="zh-CN" altLang="en-US" dirty="0"/>
              <a:t>元</a:t>
            </a:r>
            <a:r>
              <a:rPr lang="en-US" altLang="zh-CN" dirty="0"/>
              <a:t>28</a:t>
            </a:r>
            <a:r>
              <a:rPr lang="zh-CN" altLang="en-US" dirty="0"/>
              <a:t>天（携程上租车价格</a:t>
            </a:r>
            <a:r>
              <a:rPr lang="en-US" altLang="zh-CN" dirty="0"/>
              <a:t>50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天起）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F13D83-2DF0-4A45-9872-0563979F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66" y="24322"/>
            <a:ext cx="3467815" cy="3026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7D92C6-9F2F-4943-9A15-6FC748C4C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72000" cy="24408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C34B1A-DD22-4D8E-B21B-D4C6A34D5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605" y="2836509"/>
            <a:ext cx="5887233" cy="39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D563F-8262-4F9C-B86D-92C4A3BD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商业模式视角下的</a:t>
            </a:r>
            <a:r>
              <a:rPr lang="zh-CN" altLang="en-US" b="1" dirty="0">
                <a:solidFill>
                  <a:srgbClr val="FF0000"/>
                </a:solidFill>
              </a:rPr>
              <a:t>蓝海战略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6A36A-F2D4-4173-8ED8-46D288CA3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蓝海战略：通过根本性的差异化来创造全新的行业，而不是模仿现有商业模式在当前行业中竞争</a:t>
            </a:r>
            <a:endParaRPr lang="en-US" altLang="zh-CN" dirty="0"/>
          </a:p>
          <a:p>
            <a:pPr lvl="1"/>
            <a:r>
              <a:rPr lang="zh-CN" altLang="en-US" dirty="0"/>
              <a:t>价值创新：不是在传统的绩效指标下超越对手，而是创造新的、未充分竞争的市场空间</a:t>
            </a:r>
            <a:endParaRPr lang="en-US" altLang="zh-CN" dirty="0"/>
          </a:p>
          <a:p>
            <a:pPr lvl="1"/>
            <a:r>
              <a:rPr lang="zh-CN" altLang="en-US" dirty="0"/>
              <a:t>画布的可视化效果为蓝海战略带来“全局化”的视角</a:t>
            </a:r>
            <a:endParaRPr lang="en-US" altLang="zh-CN" dirty="0"/>
          </a:p>
          <a:p>
            <a:pPr lvl="1"/>
            <a:r>
              <a:rPr lang="zh-CN" altLang="en-US" dirty="0"/>
              <a:t>通常还与开拓未被开发的客户群体相结合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蓝海战略的“四项行动架构”（增加价值，减少成本）</a:t>
            </a:r>
            <a:endParaRPr lang="en-US" altLang="zh-CN" dirty="0"/>
          </a:p>
          <a:p>
            <a:pPr lvl="1"/>
            <a:r>
              <a:rPr lang="zh-CN" altLang="en-US" dirty="0"/>
              <a:t>行业中哪些理所当然的要素应被删除</a:t>
            </a:r>
            <a:endParaRPr lang="en-US" altLang="zh-CN" dirty="0"/>
          </a:p>
          <a:p>
            <a:pPr lvl="1"/>
            <a:r>
              <a:rPr lang="zh-CN" altLang="en-US" dirty="0"/>
              <a:t>哪些要素应被大幅消减至行业标准以下</a:t>
            </a:r>
            <a:endParaRPr lang="en-US" altLang="zh-CN" dirty="0"/>
          </a:p>
          <a:p>
            <a:pPr lvl="1"/>
            <a:r>
              <a:rPr lang="zh-CN" altLang="en-US" dirty="0"/>
              <a:t>哪些要素应该被大幅调整到行业标准之上</a:t>
            </a:r>
            <a:endParaRPr lang="en-US" altLang="zh-CN" dirty="0"/>
          </a:p>
          <a:p>
            <a:pPr lvl="1"/>
            <a:r>
              <a:rPr lang="zh-CN" altLang="en-US" dirty="0"/>
              <a:t>哪些行业中从未提供的要素是应该被创造出来的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2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2B89B-BCE2-49C1-8897-64480DE3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价值创新与四项行动架构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66B850-C7B3-4984-8833-4115DDE3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779"/>
            <a:ext cx="9144000" cy="41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DF000-54C8-4CD7-BBA5-0F5F397E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968" y="783224"/>
            <a:ext cx="4745935" cy="598315"/>
          </a:xfrm>
        </p:spPr>
        <p:txBody>
          <a:bodyPr>
            <a:noAutofit/>
          </a:bodyPr>
          <a:lstStyle/>
          <a:p>
            <a:r>
              <a:rPr lang="zh-CN" altLang="en-US" sz="2700" dirty="0"/>
              <a:t>整合蓝海战略与商业模式画布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26EA15-D6B5-48C1-8E45-7F0A3D260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90312"/>
            <a:ext cx="4572000" cy="391550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商业模式右半部关注价值、聚焦客户，左半部分关注成本和基础设施。右侧的改变回对左半部分产生影响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蓝海战略强调在增加价值的同时减少成本，通过删除和消减低价值产品或服务来降低成本，通过提升和创造对成本影响弱的高价值功能或服务来实现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二者的整合使得使用“四项行动架构”分析时能够更好地识别这些行动对商业模式其它模块的影响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7F1122-F9DA-44EE-BF94-9FF0A017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976" y="1"/>
            <a:ext cx="4078008" cy="21718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3B4120-086F-443B-8492-D5F83BEB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56" y="2290970"/>
            <a:ext cx="4015409" cy="2171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2D20B5-1EDA-48EF-B368-1A9D6D33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57" y="4350404"/>
            <a:ext cx="4015409" cy="2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5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95862-6AD0-4D45-88E1-806E1AC1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536"/>
            <a:ext cx="7886700" cy="62813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举例：太阳马戏团（</a:t>
            </a:r>
            <a:r>
              <a:rPr lang="en-US" altLang="zh-CN" sz="3600" dirty="0"/>
              <a:t>Cirque Du Soleil</a:t>
            </a:r>
            <a:r>
              <a:rPr lang="zh-CN" altLang="en-US" sz="36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0A050-0449-4C02-8954-C3A9EB4E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0" y="5284922"/>
            <a:ext cx="9144001" cy="151108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2020.3</a:t>
            </a:r>
            <a:r>
              <a:rPr lang="zh-CN" altLang="en-US" sz="2000" dirty="0"/>
              <a:t>复兴持股</a:t>
            </a:r>
            <a:r>
              <a:rPr lang="en-US" altLang="zh-CN" sz="2000" dirty="0"/>
              <a:t>25%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zh-CN" altLang="en-US" sz="2000" dirty="0">
                <a:solidFill>
                  <a:srgbClr val="FF0000"/>
                </a:solidFill>
              </a:rPr>
              <a:t>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号裁员</a:t>
            </a:r>
            <a:r>
              <a:rPr lang="en-US" altLang="zh-CN" sz="2000" dirty="0">
                <a:solidFill>
                  <a:srgbClr val="FF0000"/>
                </a:solidFill>
              </a:rPr>
              <a:t>95%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6</a:t>
            </a:r>
            <a:r>
              <a:rPr lang="zh-CN" altLang="en-US" sz="2000" dirty="0">
                <a:solidFill>
                  <a:srgbClr val="FF0000"/>
                </a:solidFill>
              </a:rPr>
              <a:t>月破产，</a:t>
            </a:r>
            <a:r>
              <a:rPr lang="en-US" altLang="zh-CN" sz="2000" dirty="0">
                <a:solidFill>
                  <a:srgbClr val="FF0000"/>
                </a:solidFill>
              </a:rPr>
              <a:t>11</a:t>
            </a:r>
            <a:r>
              <a:rPr lang="zh-CN" altLang="en-US" sz="2000" dirty="0">
                <a:solidFill>
                  <a:srgbClr val="FF0000"/>
                </a:solidFill>
              </a:rPr>
              <a:t>月获</a:t>
            </a:r>
            <a:r>
              <a:rPr lang="en-US" altLang="zh-CN" sz="2000" dirty="0">
                <a:solidFill>
                  <a:srgbClr val="FF0000"/>
                </a:solidFill>
              </a:rPr>
              <a:t>3.75</a:t>
            </a:r>
            <a:r>
              <a:rPr lang="zh-CN" altLang="en-US" sz="2000" dirty="0">
                <a:solidFill>
                  <a:srgbClr val="FF0000"/>
                </a:solidFill>
              </a:rPr>
              <a:t>亿融资重启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1800" b="1" dirty="0"/>
              <a:t>演员成本高（一次演出需要</a:t>
            </a:r>
            <a:r>
              <a:rPr lang="en-US" altLang="zh-CN" sz="1800" b="1" dirty="0"/>
              <a:t>50-100</a:t>
            </a:r>
            <a:r>
              <a:rPr lang="zh-CN" altLang="en-US" sz="1800" b="1" dirty="0"/>
              <a:t>名艺术家）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大量的资本运作 </a:t>
            </a:r>
            <a:r>
              <a:rPr lang="en-US" altLang="zh-CN" sz="1800" b="1" dirty="0"/>
              <a:t>+ </a:t>
            </a:r>
            <a:r>
              <a:rPr lang="zh-CN" altLang="en-US" sz="1800" b="1" dirty="0"/>
              <a:t>疫情导致演出中断</a:t>
            </a:r>
            <a:endParaRPr lang="en-US" altLang="zh-CN" sz="1800" b="1" dirty="0"/>
          </a:p>
          <a:p>
            <a:r>
              <a:rPr lang="zh-CN" altLang="en-US" sz="1800" b="1" dirty="0"/>
              <a:t>没有考虑数字化转型 </a:t>
            </a:r>
            <a:r>
              <a:rPr lang="en-US" altLang="zh-CN" sz="1800" b="1" dirty="0"/>
              <a:t>– 2020.3</a:t>
            </a:r>
            <a:r>
              <a:rPr lang="zh-CN" altLang="en-US" sz="1800" b="1" dirty="0"/>
              <a:t>月破产时系统性将视频免费上传至</a:t>
            </a:r>
            <a:r>
              <a:rPr lang="en-US" altLang="zh-CN" sz="1800" b="1" dirty="0"/>
              <a:t>YouTube</a:t>
            </a:r>
          </a:p>
          <a:p>
            <a:r>
              <a:rPr lang="en-US" altLang="zh-CN" sz="1800" b="1" dirty="0"/>
              <a:t>2020.8</a:t>
            </a:r>
            <a:r>
              <a:rPr lang="zh-CN" altLang="en-US" sz="1800" b="1" dirty="0"/>
              <a:t>入驻杭州新天地太阳剧场，中方重组后台与演出团队后上演</a:t>
            </a:r>
            <a:r>
              <a:rPr lang="en-US" altLang="zh-CN" sz="1800" b="1" dirty="0"/>
              <a:t>《X </a:t>
            </a:r>
            <a:r>
              <a:rPr lang="zh-CN" altLang="en-US" sz="1800" b="1" dirty="0"/>
              <a:t>绮幻之境</a:t>
            </a:r>
            <a:r>
              <a:rPr lang="en-US" altLang="zh-CN" sz="1800" b="1" dirty="0"/>
              <a:t>》</a:t>
            </a:r>
            <a:r>
              <a:rPr lang="zh-CN" altLang="en-US" sz="1800" b="1" dirty="0"/>
              <a:t>至今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00E0E-9FB5-4BC1-8C56-1FC38895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669"/>
            <a:ext cx="6564790" cy="4344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EDA795-9FCF-4D01-80FA-DCD4A5F4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85" y="883669"/>
            <a:ext cx="2456615" cy="4473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441F1B-B9E0-4434-8D37-42BA67BC8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9" y="1057450"/>
            <a:ext cx="5980385" cy="1881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92BCBC-8ABA-5D4D-9D76-D44457BAA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" y="3429000"/>
            <a:ext cx="5467350" cy="2809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2EBF08-C055-83FF-1F2A-F0661D60F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853" y="1500809"/>
            <a:ext cx="3547757" cy="52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376CC-25F2-4DCF-AF31-8C03D141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884"/>
            <a:ext cx="7886700" cy="51631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举例：任天堂的</a:t>
            </a:r>
            <a:r>
              <a:rPr lang="en-US" altLang="zh-CN" dirty="0"/>
              <a:t>Wii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D89AB-E6FA-4038-BC3D-8B935B6FD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091" y="145884"/>
            <a:ext cx="2221396" cy="6384125"/>
          </a:xfrm>
        </p:spPr>
        <p:txBody>
          <a:bodyPr>
            <a:normAutofit/>
          </a:bodyPr>
          <a:lstStyle/>
          <a:p>
            <a:r>
              <a:rPr lang="zh-CN" altLang="en-US" dirty="0"/>
              <a:t>遵照这一思路的</a:t>
            </a:r>
            <a:r>
              <a:rPr lang="en-US" altLang="zh-CN" dirty="0"/>
              <a:t>Wii U</a:t>
            </a:r>
            <a:r>
              <a:rPr lang="zh-CN" altLang="en-US" dirty="0"/>
              <a:t>和</a:t>
            </a:r>
            <a:r>
              <a:rPr lang="en-US" altLang="zh-CN" dirty="0"/>
              <a:t>3DS</a:t>
            </a:r>
            <a:r>
              <a:rPr lang="zh-CN" altLang="en-US" dirty="0"/>
              <a:t>的失败差点断送了任天堂</a:t>
            </a:r>
            <a:endParaRPr lang="en-US" altLang="zh-CN" dirty="0"/>
          </a:p>
          <a:p>
            <a:r>
              <a:rPr lang="en-US" altLang="zh-CN" sz="1800" b="1" dirty="0"/>
              <a:t>Switch</a:t>
            </a:r>
            <a:r>
              <a:rPr lang="zh-CN" altLang="en-US" sz="1800" b="1" dirty="0"/>
              <a:t>重新发掘了游戏场景（含</a:t>
            </a:r>
            <a:r>
              <a:rPr lang="en-US" altLang="zh-CN" sz="1800" b="1" dirty="0"/>
              <a:t>Lite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r>
              <a:rPr lang="zh-CN" altLang="en-US" sz="1800" b="1" dirty="0"/>
              <a:t>但</a:t>
            </a:r>
            <a:r>
              <a:rPr lang="en-US" altLang="zh-CN" sz="1800" b="1" dirty="0"/>
              <a:t>Wii U</a:t>
            </a:r>
            <a:r>
              <a:rPr lang="zh-CN" altLang="en-US" sz="1800" b="1" dirty="0"/>
              <a:t>引入了</a:t>
            </a:r>
            <a:r>
              <a:rPr lang="en-US" altLang="zh-CN" sz="1800" b="1" dirty="0"/>
              <a:t>Switch</a:t>
            </a:r>
            <a:r>
              <a:rPr lang="zh-CN" altLang="en-US" sz="1800" b="1" dirty="0"/>
              <a:t>的原型和体感设置，</a:t>
            </a:r>
            <a:r>
              <a:rPr lang="en-US" altLang="zh-CN" sz="1800" b="1" dirty="0"/>
              <a:t>3DS</a:t>
            </a:r>
            <a:r>
              <a:rPr lang="zh-CN" altLang="en-US" sz="1800" b="1" dirty="0"/>
              <a:t>引入了</a:t>
            </a:r>
            <a:r>
              <a:rPr lang="en-US" altLang="zh-CN" sz="1800" b="1" dirty="0" err="1"/>
              <a:t>eShop</a:t>
            </a:r>
            <a:r>
              <a:rPr lang="zh-CN" altLang="en-US" sz="1800" b="1" dirty="0"/>
              <a:t>游戏商店</a:t>
            </a:r>
            <a:endParaRPr lang="en-US" altLang="zh-CN" sz="1800" b="1" dirty="0"/>
          </a:p>
          <a:p>
            <a:r>
              <a:rPr lang="zh-CN" altLang="en-US" sz="1800" b="1" dirty="0"/>
              <a:t>积累和从失败中调整都很重要</a:t>
            </a:r>
            <a:endParaRPr lang="en-US" altLang="zh-CN" sz="1800" b="1" dirty="0"/>
          </a:p>
          <a:p>
            <a:r>
              <a:rPr lang="zh-CN" altLang="en-US" sz="1800" b="1" dirty="0"/>
              <a:t>与商业模式相比技术突破更有决定性</a:t>
            </a:r>
            <a:endParaRPr lang="en-US" altLang="zh-CN" sz="1800" b="1" dirty="0"/>
          </a:p>
          <a:p>
            <a:r>
              <a:rPr lang="zh-CN" altLang="en-US" sz="1800" b="1" i="1" dirty="0"/>
              <a:t>游戏移动化（碎片化）趋势不可避免，乘坐轨道交通成为主场景</a:t>
            </a:r>
            <a:endParaRPr lang="en-US" altLang="zh-CN" sz="1800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DD8D6-4230-4239-BEB3-61494F37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442"/>
            <a:ext cx="6792003" cy="44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418AC-EDC0-40AE-9137-698AB3EFD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9" y="2172005"/>
            <a:ext cx="2924588" cy="458660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哪些活动、资源和合作伙伴关系的成本最高？</a:t>
            </a:r>
            <a:endParaRPr lang="en-US" altLang="zh-CN" dirty="0"/>
          </a:p>
          <a:p>
            <a:r>
              <a:rPr lang="zh-CN" altLang="en-US" dirty="0"/>
              <a:t>如果消减或删除这些成本项，会发生什么？</a:t>
            </a:r>
            <a:endParaRPr lang="en-US" altLang="zh-CN" dirty="0"/>
          </a:p>
          <a:p>
            <a:r>
              <a:rPr lang="zh-CN" altLang="en-US" dirty="0"/>
              <a:t>在删减或消除代价高昂的</a:t>
            </a:r>
            <a:r>
              <a:rPr lang="en-US" altLang="zh-CN" dirty="0"/>
              <a:t>KR</a:t>
            </a:r>
            <a:r>
              <a:rPr lang="zh-CN" altLang="en-US" dirty="0"/>
              <a:t>、</a:t>
            </a:r>
            <a:r>
              <a:rPr lang="en-US" altLang="zh-CN" dirty="0"/>
              <a:t>KA</a:t>
            </a:r>
            <a:r>
              <a:rPr lang="zh-CN" altLang="en-US" dirty="0"/>
              <a:t>或</a:t>
            </a:r>
            <a:r>
              <a:rPr lang="en-US" altLang="zh-CN" dirty="0"/>
              <a:t>KP</a:t>
            </a:r>
            <a:r>
              <a:rPr lang="zh-CN" altLang="en-US" dirty="0"/>
              <a:t>后，如何利用低成本的元素来代替它们创造价值</a:t>
            </a:r>
            <a:endParaRPr lang="en-US" altLang="zh-CN" dirty="0"/>
          </a:p>
          <a:p>
            <a:r>
              <a:rPr lang="zh-CN" altLang="en-US" b="1" dirty="0"/>
              <a:t>拼多多（早期）：复用社交网络实现小规模的货找人 </a:t>
            </a:r>
            <a:r>
              <a:rPr lang="en-US" altLang="zh-CN" b="1" dirty="0"/>
              <a:t>– </a:t>
            </a:r>
            <a:r>
              <a:rPr lang="zh-CN" altLang="en-US" dirty="0">
                <a:solidFill>
                  <a:srgbClr val="FF0000"/>
                </a:solidFill>
              </a:rPr>
              <a:t>消减</a:t>
            </a:r>
            <a:r>
              <a:rPr lang="zh-CN" altLang="en-US" dirty="0"/>
              <a:t>电商平台元素（轻资产，</a:t>
            </a:r>
            <a:r>
              <a:rPr lang="en-US" altLang="zh-CN" dirty="0"/>
              <a:t>19.3</a:t>
            </a:r>
            <a:r>
              <a:rPr lang="zh-CN" altLang="en-US" dirty="0"/>
              <a:t>才建立自己的面单系统），</a:t>
            </a:r>
            <a:r>
              <a:rPr lang="zh-CN" altLang="en-US" b="1" dirty="0">
                <a:solidFill>
                  <a:srgbClr val="00B0F0"/>
                </a:solidFill>
              </a:rPr>
              <a:t>创造</a:t>
            </a:r>
            <a:r>
              <a:rPr lang="zh-CN" altLang="en-US" dirty="0"/>
              <a:t>复用社交网络的“砍一刀”，</a:t>
            </a:r>
            <a:r>
              <a:rPr lang="zh-CN" altLang="en-US" dirty="0">
                <a:solidFill>
                  <a:srgbClr val="00B0F0"/>
                </a:solidFill>
              </a:rPr>
              <a:t>提升</a:t>
            </a:r>
            <a:r>
              <a:rPr lang="zh-CN" altLang="en-US" dirty="0"/>
              <a:t>用户粘性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370EA0-6EDF-4AEA-A1A7-F1BCEA87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" y="243205"/>
            <a:ext cx="9144000" cy="1928799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8C7A15A-1E16-4A42-902B-8822A6EBCAA0}"/>
              </a:ext>
            </a:extLst>
          </p:cNvPr>
          <p:cNvSpPr txBox="1">
            <a:spLocks/>
          </p:cNvSpPr>
          <p:nvPr/>
        </p:nvSpPr>
        <p:spPr>
          <a:xfrm>
            <a:off x="3122131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4A6AA57-4FB5-45FC-B511-DE312C917FA2}"/>
              </a:ext>
            </a:extLst>
          </p:cNvPr>
          <p:cNvSpPr txBox="1">
            <a:spLocks/>
          </p:cNvSpPr>
          <p:nvPr/>
        </p:nvSpPr>
        <p:spPr>
          <a:xfrm>
            <a:off x="6199534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95A53B0-6CBB-4142-B947-1BD538B164FC}"/>
              </a:ext>
            </a:extLst>
          </p:cNvPr>
          <p:cNvSpPr txBox="1">
            <a:spLocks/>
          </p:cNvSpPr>
          <p:nvPr/>
        </p:nvSpPr>
        <p:spPr>
          <a:xfrm>
            <a:off x="3122131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254919C-73C7-4B28-9236-89080C8D4860}"/>
              </a:ext>
            </a:extLst>
          </p:cNvPr>
          <p:cNvSpPr txBox="1">
            <a:spLocks/>
          </p:cNvSpPr>
          <p:nvPr/>
        </p:nvSpPr>
        <p:spPr>
          <a:xfrm>
            <a:off x="6199534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609AFAD-3A2F-4B3A-9395-93551545DD32}"/>
              </a:ext>
            </a:extLst>
          </p:cNvPr>
          <p:cNvSpPr txBox="1">
            <a:spLocks/>
          </p:cNvSpPr>
          <p:nvPr/>
        </p:nvSpPr>
        <p:spPr>
          <a:xfrm>
            <a:off x="3069948" y="2172004"/>
            <a:ext cx="2964346" cy="458660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/>
              <a:t>哪些低价值的功能或者服务可以被删除或消减？</a:t>
            </a:r>
            <a:endParaRPr lang="en-US" altLang="zh-CN" sz="2100" dirty="0"/>
          </a:p>
          <a:p>
            <a:r>
              <a:rPr lang="zh-CN" altLang="en-US" sz="2100" dirty="0"/>
              <a:t>可以通过新增或加强哪些功能或服务来产生有价值的客户新体验？</a:t>
            </a:r>
            <a:endParaRPr lang="en-US" altLang="zh-CN" sz="2100" dirty="0"/>
          </a:p>
          <a:p>
            <a:r>
              <a:rPr lang="zh-CN" altLang="en-US" sz="2100" dirty="0"/>
              <a:t>价值主张的改变对成本有何影响？</a:t>
            </a:r>
            <a:endParaRPr lang="en-US" altLang="zh-CN" sz="2100" dirty="0"/>
          </a:p>
          <a:p>
            <a:r>
              <a:rPr lang="zh-CN" altLang="en-US" sz="2100" dirty="0"/>
              <a:t>价值主张的改变如何改变商业模式客户侧内容？</a:t>
            </a:r>
            <a:endParaRPr lang="en-US" altLang="zh-CN" sz="2100" dirty="0"/>
          </a:p>
          <a:p>
            <a:r>
              <a:rPr lang="zh-CN" altLang="en-US" sz="2100" b="1" dirty="0"/>
              <a:t>阿里：从淘宝到天猫 </a:t>
            </a:r>
            <a:r>
              <a:rPr lang="en-US" altLang="zh-CN" sz="2100" b="1" dirty="0"/>
              <a:t>– </a:t>
            </a:r>
            <a:r>
              <a:rPr lang="zh-CN" altLang="en-US" sz="2100" b="1" dirty="0"/>
              <a:t>提升品质带来的溢价、供应商加盟费与金融服务费 </a:t>
            </a:r>
            <a:r>
              <a:rPr lang="en-US" altLang="zh-CN" sz="2100" b="1" dirty="0"/>
              <a:t>– </a:t>
            </a:r>
            <a:r>
              <a:rPr lang="zh-CN" altLang="en-US" sz="2100" dirty="0">
                <a:solidFill>
                  <a:srgbClr val="FF0000"/>
                </a:solidFill>
              </a:rPr>
              <a:t>消减</a:t>
            </a:r>
            <a:r>
              <a:rPr lang="zh-CN" altLang="en-US" sz="2100" dirty="0"/>
              <a:t>低质卖家与盗版风险（流入</a:t>
            </a:r>
            <a:r>
              <a:rPr lang="en-US" altLang="zh-CN" sz="2100" dirty="0"/>
              <a:t>PDD</a:t>
            </a:r>
            <a:r>
              <a:rPr lang="zh-CN" altLang="en-US" sz="2100" dirty="0"/>
              <a:t>），</a:t>
            </a:r>
            <a:r>
              <a:rPr lang="zh-CN" altLang="en-US" sz="2100" dirty="0">
                <a:solidFill>
                  <a:srgbClr val="00B0F0"/>
                </a:solidFill>
              </a:rPr>
              <a:t>提升</a:t>
            </a:r>
            <a:r>
              <a:rPr lang="zh-CN" altLang="en-US" sz="2100" dirty="0"/>
              <a:t>商品品质，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（引入）品牌方客户群体，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基于手淘和直播的流量入口（需要品牌和客户信赖）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BD324B4-2AEC-4F4E-A8BE-B89646160BF6}"/>
              </a:ext>
            </a:extLst>
          </p:cNvPr>
          <p:cNvSpPr txBox="1">
            <a:spLocks/>
          </p:cNvSpPr>
          <p:nvPr/>
        </p:nvSpPr>
        <p:spPr>
          <a:xfrm>
            <a:off x="6187108" y="2115519"/>
            <a:ext cx="2924588" cy="474248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/>
              <a:t>你可以聚焦哪些新的客户群体，哪些客户群体可以消减或删除？</a:t>
            </a:r>
            <a:endParaRPr lang="en-US" altLang="zh-CN" sz="2100" dirty="0"/>
          </a:p>
          <a:p>
            <a:r>
              <a:rPr lang="zh-CN" altLang="en-US" sz="2100" dirty="0"/>
              <a:t>新的客户群体真正希望你帮他们完成哪些工作？</a:t>
            </a:r>
            <a:endParaRPr lang="en-US" altLang="zh-CN" sz="2100" dirty="0"/>
          </a:p>
          <a:p>
            <a:r>
              <a:rPr lang="zh-CN" altLang="en-US" sz="2100" dirty="0"/>
              <a:t>这些客户倾向于何种联络方式，他们期望与你建立何种关系？</a:t>
            </a:r>
            <a:endParaRPr lang="en-US" altLang="zh-CN" sz="2100" dirty="0"/>
          </a:p>
          <a:p>
            <a:r>
              <a:rPr lang="zh-CN" altLang="en-US" sz="2100" dirty="0"/>
              <a:t>服务新客户群体对成本有何影响？</a:t>
            </a:r>
            <a:endParaRPr lang="en-US" altLang="zh-CN" sz="2100" dirty="0"/>
          </a:p>
          <a:p>
            <a:r>
              <a:rPr lang="zh-CN" altLang="en-US" sz="2100" b="1" dirty="0"/>
              <a:t>西瓜视频：下沉市场的中长视频、社交化收视体验（</a:t>
            </a:r>
            <a:r>
              <a:rPr lang="en-US" altLang="zh-CN" sz="2100" b="1" dirty="0"/>
              <a:t>B</a:t>
            </a:r>
            <a:r>
              <a:rPr lang="zh-CN" altLang="en-US" sz="2100" b="1" dirty="0"/>
              <a:t>站：？） </a:t>
            </a:r>
            <a:r>
              <a:rPr lang="en-US" altLang="zh-CN" sz="2100" b="1" dirty="0"/>
              <a:t>- 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非</a:t>
            </a:r>
            <a:r>
              <a:rPr lang="en-US" altLang="zh-CN" sz="2100" dirty="0"/>
              <a:t>B</a:t>
            </a:r>
            <a:r>
              <a:rPr lang="zh-CN" altLang="en-US" sz="2100" dirty="0"/>
              <a:t>站群体的中长视频平台、</a:t>
            </a:r>
            <a:r>
              <a:rPr lang="zh-CN" altLang="en-US" sz="2100" dirty="0">
                <a:solidFill>
                  <a:srgbClr val="FF0000"/>
                </a:solidFill>
              </a:rPr>
              <a:t>消减</a:t>
            </a:r>
            <a:r>
              <a:rPr lang="zh-CN" altLang="en-US" sz="2100" dirty="0"/>
              <a:t>订阅和分区对用户选择内容的影响（通过字节的算法和数据分析）、</a:t>
            </a:r>
            <a:r>
              <a:rPr lang="zh-CN" altLang="en-US" sz="2100" dirty="0">
                <a:solidFill>
                  <a:srgbClr val="00B0F0"/>
                </a:solidFill>
              </a:rPr>
              <a:t>提升</a:t>
            </a:r>
            <a:r>
              <a:rPr lang="zh-CN" altLang="en-US" sz="2100" dirty="0"/>
              <a:t>视频发布者的创作激励（对应前面的削减）</a:t>
            </a:r>
          </a:p>
        </p:txBody>
      </p:sp>
    </p:spTree>
    <p:extLst>
      <p:ext uri="{BB962C8B-B14F-4D97-AF65-F5344CB8AC3E}">
        <p14:creationId xmlns:p14="http://schemas.microsoft.com/office/powerpoint/2010/main" val="33003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9D293-57A0-484A-86B4-D8338EC7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7387"/>
          </a:xfrm>
        </p:spPr>
        <p:txBody>
          <a:bodyPr>
            <a:normAutofit/>
          </a:bodyPr>
          <a:lstStyle/>
          <a:p>
            <a:r>
              <a:rPr lang="zh-CN" altLang="en-US" sz="3600" i="1" dirty="0"/>
              <a:t>辩证地对待蓝海战略：必要性与风险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57EB5-B533-4E26-B969-E4AC3EBA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4" y="1222512"/>
            <a:ext cx="8895522" cy="556574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/>
              <a:t>蓝海战略的必要性：逃离“</a:t>
            </a:r>
            <a:r>
              <a:rPr lang="zh-CN" altLang="en-US" b="1" dirty="0">
                <a:solidFill>
                  <a:srgbClr val="00B0F0"/>
                </a:solidFill>
              </a:rPr>
              <a:t>王慧文四杀</a:t>
            </a:r>
            <a:r>
              <a:rPr lang="zh-CN" altLang="en-US" b="1" dirty="0"/>
              <a:t>”</a:t>
            </a:r>
            <a:endParaRPr lang="en-US" altLang="zh-CN" b="1" dirty="0"/>
          </a:p>
          <a:p>
            <a:pPr lvl="1"/>
            <a:r>
              <a:rPr lang="zh-CN" altLang="en-US" dirty="0"/>
              <a:t>当一个专注于特定领域的公司一家独大时，会为了继续扩大规模而使用非常规手段消灭竞争，利用垄断优势剥削上下游，恶化口碑</a:t>
            </a:r>
            <a:endParaRPr lang="en-US" altLang="zh-CN" dirty="0"/>
          </a:p>
          <a:p>
            <a:pPr lvl="1"/>
            <a:r>
              <a:rPr lang="zh-CN" altLang="en-US" dirty="0"/>
              <a:t>之后会出现戴维斯双杀：</a:t>
            </a:r>
            <a:r>
              <a:rPr lang="zh-CN" altLang="en-US" b="1" dirty="0">
                <a:solidFill>
                  <a:srgbClr val="00B0F0"/>
                </a:solidFill>
              </a:rPr>
              <a:t>利润率翻倍但股价不涨（没有发展预期），每股收益与市盈率下降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在中国会出现优秀人才大规模离开，用户体验下降导致口碑大规模恶化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zh-CN" altLang="en-US" dirty="0"/>
              <a:t>在某个领域取得绝对优势后，无法通过开拓新的赛道满足企业继续成长的压力，导致采用非常规手段争抢和压榨领域内达到上限的利润和资源，最终自我毁灭（内卷化）</a:t>
            </a:r>
            <a:endParaRPr lang="en-US" altLang="zh-CN" dirty="0"/>
          </a:p>
          <a:p>
            <a:pPr lvl="1"/>
            <a:r>
              <a:rPr lang="zh-CN" altLang="en-US" dirty="0"/>
              <a:t>美团的“被迫”扩张：打车与共享单车（</a:t>
            </a:r>
            <a:r>
              <a:rPr lang="en-US" altLang="zh-CN" dirty="0"/>
              <a:t>18</a:t>
            </a:r>
            <a:r>
              <a:rPr lang="zh-CN" altLang="en-US" dirty="0"/>
              <a:t>年巨亏</a:t>
            </a:r>
            <a:r>
              <a:rPr lang="en-US" altLang="zh-CN" dirty="0"/>
              <a:t>1000</a:t>
            </a:r>
            <a:r>
              <a:rPr lang="zh-CN" altLang="en-US" dirty="0"/>
              <a:t>亿的主要原因）、实物电商“闪购”、充电宝、信用分</a:t>
            </a:r>
            <a:endParaRPr lang="en-US" altLang="zh-CN" dirty="0"/>
          </a:p>
          <a:p>
            <a:pPr lvl="1"/>
            <a:r>
              <a:rPr lang="en-US" altLang="zh-CN" strike="sngStrike" dirty="0"/>
              <a:t>Robin</a:t>
            </a:r>
            <a:r>
              <a:rPr lang="zh-CN" altLang="en-US" strike="sngStrike" dirty="0"/>
              <a:t>：</a:t>
            </a:r>
            <a:r>
              <a:rPr lang="en-US" altLang="zh-CN" strike="sngStrike" dirty="0"/>
              <a:t>what’s your problem? </a:t>
            </a:r>
            <a:r>
              <a:rPr lang="zh-CN" altLang="en-US" dirty="0"/>
              <a:t>菊厂的企业哲学：一切以用（</a:t>
            </a:r>
            <a:r>
              <a:rPr lang="en-US" altLang="zh-CN" dirty="0"/>
              <a:t>fa</a:t>
            </a:r>
            <a:r>
              <a:rPr lang="zh-CN" altLang="en-US" dirty="0"/>
              <a:t>）户（</a:t>
            </a:r>
            <a:r>
              <a:rPr lang="en-US" altLang="zh-CN" dirty="0" err="1"/>
              <a:t>zhan</a:t>
            </a:r>
            <a:r>
              <a:rPr lang="zh-CN" altLang="en-US" dirty="0"/>
              <a:t>）为中心，保持扩张（美团表示点赞）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（错误的）蓝海战略的风险：空心化、外部潮流与形势变更</a:t>
            </a:r>
            <a:endParaRPr lang="en-US" altLang="zh-CN" dirty="0"/>
          </a:p>
          <a:p>
            <a:pPr lvl="1"/>
            <a:r>
              <a:rPr lang="zh-CN" altLang="en-US" dirty="0"/>
              <a:t>人类兴趣三年一小变五年一大变（</a:t>
            </a:r>
            <a:r>
              <a:rPr lang="zh-CN" altLang="en-US" dirty="0">
                <a:solidFill>
                  <a:srgbClr val="FF0000"/>
                </a:solidFill>
              </a:rPr>
              <a:t>过于探索客户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偏离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（供应链）经济全球化带来的蝴蝶效应（</a:t>
            </a:r>
            <a:r>
              <a:rPr lang="zh-CN" altLang="en-US" dirty="0">
                <a:solidFill>
                  <a:srgbClr val="FF0000"/>
                </a:solidFill>
              </a:rPr>
              <a:t>过于探索成本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外包异常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i="1" dirty="0"/>
              <a:t>在</a:t>
            </a:r>
            <a:r>
              <a:rPr lang="zh-CN" altLang="en-US" dirty="0"/>
              <a:t>一个有限的时间段内，产品与服务过于聚焦某个明星品类（</a:t>
            </a:r>
            <a:r>
              <a:rPr lang="zh-CN" altLang="en-US" dirty="0">
                <a:solidFill>
                  <a:srgbClr val="FF0000"/>
                </a:solidFill>
              </a:rPr>
              <a:t>过于探索客户与价值主张</a:t>
            </a:r>
            <a:r>
              <a:rPr lang="zh-CN" altLang="en-US" dirty="0"/>
              <a:t>），过于迷信利润率（过于</a:t>
            </a:r>
            <a:r>
              <a:rPr lang="zh-CN" altLang="en-US" dirty="0">
                <a:solidFill>
                  <a:srgbClr val="FF0000"/>
                </a:solidFill>
              </a:rPr>
              <a:t>探索成本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导致“护城河”性质的业务、后续发展的持续动力、或用户信赖的基础丧失</a:t>
            </a:r>
            <a:endParaRPr lang="en-US" altLang="zh-CN" dirty="0"/>
          </a:p>
          <a:p>
            <a:pPr lvl="2"/>
            <a:r>
              <a:rPr lang="zh-CN" altLang="en-US" dirty="0"/>
              <a:t>经营之神杰克韦尔奇与</a:t>
            </a:r>
            <a:r>
              <a:rPr lang="en-US" altLang="zh-CN" dirty="0"/>
              <a:t>GE</a:t>
            </a:r>
            <a:r>
              <a:rPr lang="zh-CN" altLang="en-US" dirty="0"/>
              <a:t>的空心化 </a:t>
            </a:r>
            <a:r>
              <a:rPr lang="en-US" altLang="zh-CN" dirty="0"/>
              <a:t>- </a:t>
            </a:r>
            <a:r>
              <a:rPr lang="zh-CN" altLang="en-US" b="1" dirty="0"/>
              <a:t>美国管理专业化（忽视工程师）带来的恶果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298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8DDAA1-822B-421A-AB18-1AF43F57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0331"/>
            <a:ext cx="7195930" cy="40876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41CC91-56D1-4613-B7CC-262652A66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65" y="0"/>
            <a:ext cx="5676700" cy="39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4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</TotalTime>
  <Words>1629</Words>
  <Application>Microsoft Office PowerPoint</Application>
  <PresentationFormat>全屏显示(4:3)</PresentationFormat>
  <Paragraphs>86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Office 主题​​</vt:lpstr>
      <vt:lpstr>需求与商业模式创新 第五章-商业模式战略 蓝海战略与商业模式管理</vt:lpstr>
      <vt:lpstr>商业模式视角下的蓝海战略</vt:lpstr>
      <vt:lpstr>价值创新与四项行动架构</vt:lpstr>
      <vt:lpstr>整合蓝海战略与商业模式画布</vt:lpstr>
      <vt:lpstr>举例：太阳马戏团（Cirque Du Soleil）</vt:lpstr>
      <vt:lpstr>举例：任天堂的Wii</vt:lpstr>
      <vt:lpstr>PowerPoint 演示文稿</vt:lpstr>
      <vt:lpstr>辩证地对待蓝海战略：必要性与风险</vt:lpstr>
      <vt:lpstr>PowerPoint 演示文稿</vt:lpstr>
      <vt:lpstr>PowerPoint 演示文稿</vt:lpstr>
      <vt:lpstr>管理多种商业模式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Hongyu Kuang</dc:creator>
  <cp:lastModifiedBy>Kuang Hongyu</cp:lastModifiedBy>
  <cp:revision>104</cp:revision>
  <dcterms:created xsi:type="dcterms:W3CDTF">2020-04-11T12:15:17Z</dcterms:created>
  <dcterms:modified xsi:type="dcterms:W3CDTF">2022-11-01T10:03:18Z</dcterms:modified>
</cp:coreProperties>
</file>